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986" r:id="rId3"/>
    <p:sldId id="991" r:id="rId4"/>
    <p:sldId id="994" r:id="rId5"/>
    <p:sldId id="993" r:id="rId6"/>
    <p:sldId id="995" r:id="rId7"/>
    <p:sldId id="996" r:id="rId8"/>
    <p:sldId id="1005" r:id="rId9"/>
    <p:sldId id="997" r:id="rId10"/>
    <p:sldId id="1007" r:id="rId11"/>
    <p:sldId id="1008" r:id="rId12"/>
    <p:sldId id="998" r:id="rId13"/>
    <p:sldId id="1009" r:id="rId14"/>
    <p:sldId id="1011" r:id="rId15"/>
    <p:sldId id="1012" r:id="rId16"/>
    <p:sldId id="999" r:id="rId17"/>
    <p:sldId id="1013" r:id="rId18"/>
    <p:sldId id="1000" r:id="rId19"/>
    <p:sldId id="1014" r:id="rId20"/>
    <p:sldId id="1001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I have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209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dog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2097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small	B. colour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1136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14014" y="3212976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colour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颜色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66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209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panda is so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2097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short 	B. bird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dog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1136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14014" y="3268141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矮的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是动物类名词。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8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几个小朋友正在描述下面的四个动物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请你来判断正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my dog. It’s black and white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BS02.eps" descr="id:21474912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417" y="816179"/>
            <a:ext cx="7109941" cy="668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835" y="2204864"/>
            <a:ext cx="1769395" cy="153966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38400" y="35538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42006" y="414204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图片显示一只猫，句意为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它是我的狗。它是黑白相间的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，图片与句意不符。故填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50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60239"/>
            <a:ext cx="11485848" cy="6367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rabbit is big. It’s white and cute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986" y="705748"/>
            <a:ext cx="1645244" cy="17151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38622" y="2473732"/>
            <a:ext cx="506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78582" y="30619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图片显示一只兔子，句意为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这只兔子很大。它又白又可爱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，图片与句意相符。故填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69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32247"/>
            <a:ext cx="11485848" cy="6367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hamster. It’s brown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457" y="779868"/>
            <a:ext cx="1381789" cy="178503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10630" y="25457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14014" y="3140968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图片显示一只仓鼠，句意为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看这只仓鼠。它是棕色的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，图片与句意相符。故填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36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88231"/>
            <a:ext cx="11485848" cy="6367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 is brown.</a:t>
            </a:r>
            <a:endParaRPr lang="zh-CN" altLang="zh-CN" sz="27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118" y="620688"/>
            <a:ext cx="1483946" cy="179578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10408" y="240172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514014" y="29899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图片显示一只绿色的鹦鹉，句意为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看！它是棕色的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，图片与句意不符。故填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26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它是白色的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brown.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It’s white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012" y="20147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314096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它是棕色的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它是白色的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63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它是大的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big.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small.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51928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2692077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它是大的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它是小的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34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我的兔子是白色的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My rabbit is white.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have a rabbit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012" y="1511750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27738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我的兔子是白色的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我有一只兔子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71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当你想表达自己有一只大仓鼠时，你可以说：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have a big rabbit.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have a big hamster.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5203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我有一只大兔子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我有一只大仓鼠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仓鼠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08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25941" y="932300"/>
            <a:ext cx="11544006" cy="542319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065505"/>
              </p:ext>
            </p:extLst>
          </p:nvPr>
        </p:nvGraphicFramePr>
        <p:xfrm>
          <a:off x="334566" y="1468720"/>
          <a:ext cx="11521280" cy="4561586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953887324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38274761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54350" algn="l"/>
                          <a:tab pos="54832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rabbit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兔子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white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白色的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big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大的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54350" algn="l"/>
                          <a:tab pos="54832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small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dog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brown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棕色的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54350" algn="l"/>
                          <a:tab pos="54832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hamster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仓鼠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too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cat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猫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883644"/>
                  </a:ext>
                </a:extLst>
              </a:tr>
              <a:tr h="26413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white rabbit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一只白色的兔子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have a dog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有一只狗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big hamster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一只大仓鼠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a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small dog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一只小狗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big and fat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又大又胖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look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at ...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 cat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我的猫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on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 mat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在垫子上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312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65226" y="2348880"/>
            <a:ext cx="5062628" cy="26642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601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12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3826" y="904148"/>
            <a:ext cx="9099123" cy="644018"/>
          </a:xfrm>
          <a:prstGeom prst="rect">
            <a:avLst/>
          </a:prstGeom>
        </p:spPr>
      </p:pic>
      <p:pic>
        <p:nvPicPr>
          <p:cNvPr id="4" name="yd01.jpg" descr="id:214749125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2636912"/>
            <a:ext cx="6120680" cy="192623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7103318" y="2306642"/>
            <a:ext cx="501427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No, it’s small.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have a dog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Oh, I guess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big.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I have a dog too. It’s brown.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14080" y="259187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27054" y="32658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26654" y="37890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855800"/>
            <a:ext cx="11485848" cy="175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5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哇，它很小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以及图片可知，第一空应是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我有一只狗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5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根据图片可知，男孩也有一只狗，是棕色的，故选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5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根据男孩的动作，可以猜出他的狗很大，故选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81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117862"/>
              </p:ext>
            </p:extLst>
          </p:nvPr>
        </p:nvGraphicFramePr>
        <p:xfrm>
          <a:off x="334566" y="1684413"/>
          <a:ext cx="11521280" cy="2896715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3447540083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169906242"/>
                    </a:ext>
                  </a:extLst>
                </a:gridCol>
              </a:tblGrid>
              <a:tr h="28967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I have a rabbit.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我有一只兔子。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此句型用于描述自己拥有某样东西。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在这里是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有，拥有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的意思，强调所属关系。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have a pencil.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我有一支铅笔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028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6647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751744"/>
              </p:ext>
            </p:extLst>
          </p:nvPr>
        </p:nvGraphicFramePr>
        <p:xfrm>
          <a:off x="334566" y="1612405"/>
          <a:ext cx="1151265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62665">
                  <a:extLst>
                    <a:ext uri="{9D8B030D-6E8A-4147-A177-3AD203B41FA5}">
                      <a16:colId xmlns:a16="http://schemas.microsoft.com/office/drawing/2014/main" val="3447540083"/>
                    </a:ext>
                  </a:extLst>
                </a:gridCol>
                <a:gridCol w="10849989">
                  <a:extLst>
                    <a:ext uri="{9D8B030D-6E8A-4147-A177-3AD203B41FA5}">
                      <a16:colId xmlns:a16="http://schemas.microsoft.com/office/drawing/2014/main" val="169906242"/>
                    </a:ext>
                  </a:extLst>
                </a:gridCol>
              </a:tblGrid>
              <a:tr h="38328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It’s white.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它是白色的。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此句型用于描述某样事物的颜色。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 robot is blue.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这个机器人是蓝色的。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It’s small.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它是小的。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此句型用于描述某样事物的体型特征。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 cat is small.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这只猫是小的。</a:t>
                      </a: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028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2758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53224"/>
              </p:ext>
            </p:extLst>
          </p:nvPr>
        </p:nvGraphicFramePr>
        <p:xfrm>
          <a:off x="334566" y="1628800"/>
          <a:ext cx="11521280" cy="3951584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4086600390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1521933851"/>
                    </a:ext>
                  </a:extLst>
                </a:gridCol>
              </a:tblGrid>
              <a:tr h="39515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的用法：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，通常放在肯定句末尾。例句：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It’s big too.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它也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太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，后面要跟形容词或副词。例句：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It’s too cold.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太冷了。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否定句中表示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“either”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22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658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265527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选出你所听到的动物。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438" algn="l"/>
                <a:tab pos="54689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438" algn="l"/>
                <a:tab pos="54689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438" algn="l"/>
                <a:tab pos="54689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438" algn="l"/>
                <a:tab pos="54689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B.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11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060399"/>
            <a:ext cx="9926453" cy="568401"/>
          </a:xfrm>
          <a:prstGeom prst="rect">
            <a:avLst/>
          </a:prstGeom>
        </p:spPr>
      </p:pic>
      <p:pic>
        <p:nvPicPr>
          <p:cNvPr id="4" name="z18a.jpg" descr="id:21474911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4098" y="2406762"/>
            <a:ext cx="718820" cy="679450"/>
          </a:xfrm>
          <a:prstGeom prst="rect">
            <a:avLst/>
          </a:prstGeom>
        </p:spPr>
      </p:pic>
      <p:pic>
        <p:nvPicPr>
          <p:cNvPr id="5" name="z18c.jpg" descr="id:214749115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383238" y="2348880"/>
            <a:ext cx="605155" cy="716280"/>
          </a:xfrm>
          <a:prstGeom prst="rect">
            <a:avLst/>
          </a:prstGeom>
        </p:spPr>
      </p:pic>
      <p:pic>
        <p:nvPicPr>
          <p:cNvPr id="6" name="z19c.jpg" descr="id:214749115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10830" y="3360792"/>
            <a:ext cx="831215" cy="716280"/>
          </a:xfrm>
          <a:prstGeom prst="rect">
            <a:avLst/>
          </a:prstGeom>
        </p:spPr>
      </p:pic>
      <p:pic>
        <p:nvPicPr>
          <p:cNvPr id="7" name="z19b.jpg" descr="id:214749116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455246" y="3284984"/>
            <a:ext cx="697865" cy="685800"/>
          </a:xfrm>
          <a:prstGeom prst="rect">
            <a:avLst/>
          </a:prstGeom>
        </p:spPr>
      </p:pic>
      <p:pic>
        <p:nvPicPr>
          <p:cNvPr id="8" name="z20a.jpg" descr="id:2147491171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2710830" y="4324836"/>
            <a:ext cx="835025" cy="688340"/>
          </a:xfrm>
          <a:prstGeom prst="rect">
            <a:avLst/>
          </a:prstGeom>
        </p:spPr>
      </p:pic>
      <p:pic>
        <p:nvPicPr>
          <p:cNvPr id="9" name="z20c.jpg" descr="id:2147491178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6455246" y="4258543"/>
            <a:ext cx="516890" cy="682625"/>
          </a:xfrm>
          <a:prstGeom prst="rect">
            <a:avLst/>
          </a:prstGeom>
        </p:spPr>
      </p:pic>
      <p:pic>
        <p:nvPicPr>
          <p:cNvPr id="10" name="z21a.jpg" descr="id:2147491185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2782838" y="5085184"/>
            <a:ext cx="544195" cy="716280"/>
          </a:xfrm>
          <a:prstGeom prst="rect">
            <a:avLst/>
          </a:prstGeom>
        </p:spPr>
      </p:pic>
      <p:pic>
        <p:nvPicPr>
          <p:cNvPr id="11" name="z21b.jpg" descr="id:2147491192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6527254" y="5204172"/>
            <a:ext cx="519430" cy="6731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490952" y="2564904"/>
            <a:ext cx="1412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</a:rPr>
              <a:t>a rabbit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489236" y="3429000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big dog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535366" y="4293096"/>
            <a:ext cx="2618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small hamster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35366" y="5157192"/>
            <a:ext cx="18197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small cat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65386" y="26004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99890" y="34559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9890" y="431897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5386" y="51744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38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154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可以替代句子中画线部分的一项。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bird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02238" algn="l"/>
                <a:tab pos="52197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rabbit	B. tall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91264" y="1189719"/>
            <a:ext cx="3816424" cy="67225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299695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兔子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是名词，属于动物；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87070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794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2238" algn="l"/>
                <a:tab pos="52197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202238" algn="l"/>
                <a:tab pos="52197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hamster	B. dad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white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9890" y="15740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78582" y="27738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表示颜色；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仓鼠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66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33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2097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milk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22097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white	B. have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6179" y="166598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14014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52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895</Words>
  <Application>Microsoft Office PowerPoint</Application>
  <PresentationFormat>自定义</PresentationFormat>
  <Paragraphs>116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346</cp:revision>
  <dcterms:created xsi:type="dcterms:W3CDTF">2020-11-06T05:24:00Z</dcterms:created>
  <dcterms:modified xsi:type="dcterms:W3CDTF">2025-06-07T05:41:32Z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